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99B83D-4DA1-4643-8202-6E09AB216D37}" type="datetimeFigureOut">
              <a:rPr lang="nl-NL" smtClean="0"/>
              <a:t>13-12-2014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23E490-832F-4EC3-86AD-10C9D66FAB15}" type="slidenum">
              <a:rPr lang="nl-NL" smtClean="0"/>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1A48A4-BB57-4D34-9596-ED670446EFBD}" type="slidenum">
              <a:rPr lang="nl-NL"/>
              <a:pPr/>
              <a:t>1</a:t>
            </a:fld>
            <a:endParaRPr lang="nl-NL"/>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277C73-C38B-427A-84F3-23161A9C90BB}" type="slidenum">
              <a:rPr lang="nl-NL"/>
              <a:pPr/>
              <a:t>11</a:t>
            </a:fld>
            <a:endParaRPr lang="nl-NL"/>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3706E79F-3981-4C85-95E9-507742CBC1E4}" type="datetimeFigureOut">
              <a:rPr lang="nl-NL" smtClean="0"/>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F734EFC-B6CB-421B-B4AF-890B814B5915}"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706E79F-3981-4C85-95E9-507742CBC1E4}" type="datetimeFigureOut">
              <a:rPr lang="nl-NL" smtClean="0"/>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F734EFC-B6CB-421B-B4AF-890B814B5915}"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706E79F-3981-4C85-95E9-507742CBC1E4}" type="datetimeFigureOut">
              <a:rPr lang="nl-NL" smtClean="0"/>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F734EFC-B6CB-421B-B4AF-890B814B5915}"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706E79F-3981-4C85-95E9-507742CBC1E4}" type="datetimeFigureOut">
              <a:rPr lang="nl-NL" smtClean="0"/>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F734EFC-B6CB-421B-B4AF-890B814B5915}"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706E79F-3981-4C85-95E9-507742CBC1E4}" type="datetimeFigureOut">
              <a:rPr lang="nl-NL" smtClean="0"/>
              <a:t>13-12-2014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F734EFC-B6CB-421B-B4AF-890B814B5915}"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706E79F-3981-4C85-95E9-507742CBC1E4}" type="datetimeFigureOut">
              <a:rPr lang="nl-NL" smtClean="0"/>
              <a:t>13-12-2014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F734EFC-B6CB-421B-B4AF-890B814B5915}"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706E79F-3981-4C85-95E9-507742CBC1E4}" type="datetimeFigureOut">
              <a:rPr lang="nl-NL" smtClean="0"/>
              <a:t>13-12-2014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F734EFC-B6CB-421B-B4AF-890B814B5915}"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706E79F-3981-4C85-95E9-507742CBC1E4}" type="datetimeFigureOut">
              <a:rPr lang="nl-NL" smtClean="0"/>
              <a:t>13-12-2014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F734EFC-B6CB-421B-B4AF-890B814B5915}"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706E79F-3981-4C85-95E9-507742CBC1E4}" type="datetimeFigureOut">
              <a:rPr lang="nl-NL" smtClean="0"/>
              <a:t>13-12-2014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F734EFC-B6CB-421B-B4AF-890B814B5915}"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706E79F-3981-4C85-95E9-507742CBC1E4}" type="datetimeFigureOut">
              <a:rPr lang="nl-NL" smtClean="0"/>
              <a:t>13-12-2014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F734EFC-B6CB-421B-B4AF-890B814B5915}"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706E79F-3981-4C85-95E9-507742CBC1E4}" type="datetimeFigureOut">
              <a:rPr lang="nl-NL" smtClean="0"/>
              <a:t>13-12-2014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F734EFC-B6CB-421B-B4AF-890B814B5915}"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6E79F-3981-4C85-95E9-507742CBC1E4}" type="datetimeFigureOut">
              <a:rPr lang="nl-NL" smtClean="0"/>
              <a:t>13-12-2014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34EFC-B6CB-421B-B4AF-890B814B5915}"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bioplek.org/animaties/celtotaal/evolutiecelx.html" TargetMode="External"/><Relationship Id="rId2" Type="http://schemas.openxmlformats.org/officeDocument/2006/relationships/hyperlink" Target="http://www.bioplek.org/animaties/celtotaal/evolutiecel.html"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fossiel.net/system/vindplaatsen/barnst.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chooltv.nl/video/genetica-genen-bij-de-fruitvlie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10voorbiologie.nl/index.php?cat=9&amp;id=1490&amp;par=1538&amp;sub=154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t>Argumenten voor evolutie</a:t>
            </a:r>
            <a:endParaRPr lang="nl-NL"/>
          </a:p>
        </p:txBody>
      </p:sp>
      <p:sp>
        <p:nvSpPr>
          <p:cNvPr id="36867" name="Rectangle 3"/>
          <p:cNvSpPr>
            <a:spLocks noGrp="1" noChangeArrowheads="1"/>
          </p:cNvSpPr>
          <p:nvPr>
            <p:ph type="body" idx="1"/>
          </p:nvPr>
        </p:nvSpPr>
        <p:spPr/>
        <p:txBody>
          <a:bodyPr/>
          <a:lstStyle/>
          <a:p>
            <a:pPr>
              <a:lnSpc>
                <a:spcPct val="80000"/>
              </a:lnSpc>
            </a:pPr>
            <a:r>
              <a:rPr lang="en-US" sz="2400"/>
              <a:t>1. Fossielen</a:t>
            </a:r>
          </a:p>
          <a:p>
            <a:pPr>
              <a:lnSpc>
                <a:spcPct val="80000"/>
              </a:lnSpc>
            </a:pPr>
            <a:r>
              <a:rPr lang="en-US" sz="2400"/>
              <a:t>2. Homologie (overeenkomst in bouw + gelijke embryonale ontstaanswijze. Organen zijn ontstaan uit dezelfde grondvorm (vleugel vleermuis, voorpoot van een mol, de arm van een mens)</a:t>
            </a:r>
          </a:p>
          <a:p>
            <a:pPr>
              <a:lnSpc>
                <a:spcPct val="80000"/>
              </a:lnSpc>
            </a:pPr>
            <a:r>
              <a:rPr lang="en-US" sz="2400"/>
              <a:t>Analoog berust niet op verwantschap maar hebben overeenkomstige functie</a:t>
            </a:r>
          </a:p>
          <a:p>
            <a:pPr>
              <a:lnSpc>
                <a:spcPct val="80000"/>
              </a:lnSpc>
            </a:pPr>
            <a:r>
              <a:rPr lang="en-US" sz="2400"/>
              <a:t>3. Rudimentaire organen (achterpoten bij walvissen, poten bij slangen, blinde darm mens; resten hiervan noemen we rudimentaire organen)</a:t>
            </a:r>
          </a:p>
          <a:p>
            <a:pPr>
              <a:lnSpc>
                <a:spcPct val="80000"/>
              </a:lnSpc>
            </a:pPr>
            <a:r>
              <a:rPr lang="en-US" sz="2400"/>
              <a:t>4. Andere overeenkomsten: Mitose en meiose bij organismen, organismen opgebouwd uit dezelfde of vergelijkbare stoffen, overeenkomsten in DNA en eiwitten</a:t>
            </a:r>
            <a:endParaRPr lang="nl-NL" sz="2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62074"/>
          </a:xfrm>
        </p:spPr>
        <p:txBody>
          <a:bodyPr>
            <a:normAutofit fontScale="90000"/>
          </a:bodyPr>
          <a:lstStyle/>
          <a:p>
            <a:r>
              <a:rPr lang="nl-NL" sz="3200" b="1" dirty="0" smtClean="0"/>
              <a:t>43.8. Evolutie van de mens</a:t>
            </a:r>
            <a:endParaRPr lang="nl-NL" sz="3200" dirty="0"/>
          </a:p>
        </p:txBody>
      </p:sp>
      <p:sp>
        <p:nvSpPr>
          <p:cNvPr id="3" name="Tijdelijke aanduiding voor inhoud 2"/>
          <p:cNvSpPr>
            <a:spLocks noGrp="1"/>
          </p:cNvSpPr>
          <p:nvPr>
            <p:ph idx="1"/>
          </p:nvPr>
        </p:nvSpPr>
        <p:spPr>
          <a:xfrm>
            <a:off x="457200" y="908720"/>
            <a:ext cx="8229600" cy="5688632"/>
          </a:xfrm>
        </p:spPr>
        <p:txBody>
          <a:bodyPr>
            <a:normAutofit lnSpcReduction="10000"/>
          </a:bodyPr>
          <a:lstStyle/>
          <a:p>
            <a:r>
              <a:rPr lang="nl-NL" sz="2400" dirty="0" smtClean="0"/>
              <a:t>Sinds het verschijnen van </a:t>
            </a:r>
            <a:r>
              <a:rPr lang="nl-NL" sz="2400" dirty="0" err="1" smtClean="0"/>
              <a:t>Darwins</a:t>
            </a:r>
            <a:r>
              <a:rPr lang="nl-NL" sz="2400" dirty="0" smtClean="0"/>
              <a:t> </a:t>
            </a:r>
            <a:r>
              <a:rPr lang="nl-NL" sz="2400" i="1" dirty="0" smtClean="0"/>
              <a:t>'The </a:t>
            </a:r>
            <a:r>
              <a:rPr lang="nl-NL" sz="2400" i="1" dirty="0" err="1" smtClean="0"/>
              <a:t>Origin</a:t>
            </a:r>
            <a:r>
              <a:rPr lang="nl-NL" sz="2400" i="1" dirty="0" smtClean="0"/>
              <a:t> of Species' </a:t>
            </a:r>
            <a:r>
              <a:rPr lang="nl-NL" sz="2400" dirty="0" smtClean="0"/>
              <a:t>(1859) en later </a:t>
            </a:r>
            <a:r>
              <a:rPr lang="nl-NL" sz="2400" i="1" dirty="0" smtClean="0"/>
              <a:t>''The </a:t>
            </a:r>
            <a:r>
              <a:rPr lang="nl-NL" sz="2400" i="1" dirty="0" err="1" smtClean="0"/>
              <a:t>Descent</a:t>
            </a:r>
            <a:r>
              <a:rPr lang="nl-NL" sz="2400" i="1" dirty="0" smtClean="0"/>
              <a:t> of Man' </a:t>
            </a:r>
            <a:r>
              <a:rPr lang="nl-NL" sz="2400" dirty="0" smtClean="0"/>
              <a:t>(1871) zijn mensen op zoek gegaan naar de </a:t>
            </a:r>
            <a:r>
              <a:rPr lang="nl-NL" sz="2400" b="1" dirty="0" smtClean="0"/>
              <a:t>missing link</a:t>
            </a:r>
            <a:r>
              <a:rPr lang="nl-NL" sz="2400" dirty="0" smtClean="0"/>
              <a:t>, de schakel tussen dier en mens die het werkelijke bewijs zou vormen dat de mens van dieren afstamt. </a:t>
            </a:r>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r>
              <a:rPr lang="nl-NL" sz="2400" i="1" dirty="0" smtClean="0"/>
              <a:t>Overzicht van de evolutie van de mens; er zijn nog veel vraagtekens...</a:t>
            </a:r>
            <a:endParaRPr lang="nl-NL" sz="2400" dirty="0"/>
          </a:p>
        </p:txBody>
      </p:sp>
      <p:pic>
        <p:nvPicPr>
          <p:cNvPr id="4" name="Afbeelding 3" descr="evolutie van de mens.jpg"/>
          <p:cNvPicPr>
            <a:picLocks noChangeAspect="1"/>
          </p:cNvPicPr>
          <p:nvPr/>
        </p:nvPicPr>
        <p:blipFill>
          <a:blip r:embed="rId2" cstate="print"/>
          <a:stretch>
            <a:fillRect/>
          </a:stretch>
        </p:blipFill>
        <p:spPr>
          <a:xfrm>
            <a:off x="1763687" y="0"/>
            <a:ext cx="5904657" cy="6858000"/>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a:bodyPr>
          <a:lstStyle/>
          <a:p>
            <a:r>
              <a:rPr lang="en-US" sz="2800" b="1" dirty="0" err="1"/>
              <a:t>Geschiedenis</a:t>
            </a:r>
            <a:r>
              <a:rPr lang="en-US" sz="2800" b="1" dirty="0"/>
              <a:t> van </a:t>
            </a:r>
            <a:r>
              <a:rPr lang="en-US" sz="2800" b="1" dirty="0" err="1" smtClean="0"/>
              <a:t>ontstaan</a:t>
            </a:r>
            <a:r>
              <a:rPr lang="en-US" sz="2800" b="1" dirty="0" smtClean="0"/>
              <a:t> van het </a:t>
            </a:r>
            <a:r>
              <a:rPr lang="en-US" sz="2800" b="1" dirty="0" err="1"/>
              <a:t>leven</a:t>
            </a:r>
            <a:r>
              <a:rPr lang="en-US" sz="2800" b="1" dirty="0"/>
              <a:t> op </a:t>
            </a:r>
            <a:r>
              <a:rPr lang="en-US" sz="2800" b="1" dirty="0" err="1"/>
              <a:t>aarde</a:t>
            </a:r>
            <a:endParaRPr lang="nl-NL" sz="2800" b="1" dirty="0"/>
          </a:p>
        </p:txBody>
      </p:sp>
      <p:sp>
        <p:nvSpPr>
          <p:cNvPr id="37891" name="Rectangle 3"/>
          <p:cNvSpPr>
            <a:spLocks noGrp="1" noChangeArrowheads="1"/>
          </p:cNvSpPr>
          <p:nvPr>
            <p:ph type="body" idx="1"/>
          </p:nvPr>
        </p:nvSpPr>
        <p:spPr/>
        <p:txBody>
          <a:bodyPr/>
          <a:lstStyle/>
          <a:p>
            <a:pPr>
              <a:lnSpc>
                <a:spcPct val="90000"/>
              </a:lnSpc>
              <a:buNone/>
            </a:pPr>
            <a:endParaRPr lang="en-US" sz="2400" dirty="0"/>
          </a:p>
          <a:p>
            <a:pPr>
              <a:lnSpc>
                <a:spcPct val="90000"/>
              </a:lnSpc>
            </a:pPr>
            <a:r>
              <a:rPr lang="en-US" sz="2800" b="1" dirty="0" err="1"/>
              <a:t>Endosymbiosetheorie</a:t>
            </a:r>
            <a:r>
              <a:rPr lang="en-US" sz="2400" dirty="0"/>
              <a:t> (</a:t>
            </a:r>
            <a:r>
              <a:rPr lang="en-US" sz="2400" dirty="0" err="1"/>
              <a:t>vrijlevende</a:t>
            </a:r>
            <a:r>
              <a:rPr lang="en-US" sz="2400" dirty="0"/>
              <a:t> </a:t>
            </a:r>
            <a:r>
              <a:rPr lang="en-US" sz="2400" dirty="0" err="1"/>
              <a:t>bacterien</a:t>
            </a:r>
            <a:r>
              <a:rPr lang="en-US" sz="2400" dirty="0"/>
              <a:t> </a:t>
            </a:r>
            <a:r>
              <a:rPr lang="en-US" sz="2400" dirty="0" err="1"/>
              <a:t>zouden</a:t>
            </a:r>
            <a:r>
              <a:rPr lang="en-US" sz="2400" dirty="0"/>
              <a:t> </a:t>
            </a:r>
            <a:r>
              <a:rPr lang="en-US" sz="2400" dirty="0" err="1"/>
              <a:t>als</a:t>
            </a:r>
            <a:r>
              <a:rPr lang="en-US" sz="2400" dirty="0"/>
              <a:t> </a:t>
            </a:r>
            <a:r>
              <a:rPr lang="en-US" sz="2400" dirty="0" err="1"/>
              <a:t>organellen</a:t>
            </a:r>
            <a:r>
              <a:rPr lang="en-US" sz="2400" dirty="0"/>
              <a:t> in </a:t>
            </a:r>
            <a:r>
              <a:rPr lang="en-US" sz="2400" dirty="0" err="1"/>
              <a:t>andere</a:t>
            </a:r>
            <a:r>
              <a:rPr lang="en-US" sz="2400" dirty="0"/>
              <a:t> </a:t>
            </a:r>
            <a:r>
              <a:rPr lang="en-US" sz="2400" dirty="0" err="1"/>
              <a:t>cellen</a:t>
            </a:r>
            <a:r>
              <a:rPr lang="en-US" sz="2400" dirty="0"/>
              <a:t> </a:t>
            </a:r>
            <a:r>
              <a:rPr lang="en-US" sz="2400" dirty="0" err="1"/>
              <a:t>zijn</a:t>
            </a:r>
            <a:r>
              <a:rPr lang="en-US" sz="2400" dirty="0"/>
              <a:t> </a:t>
            </a:r>
            <a:r>
              <a:rPr lang="en-US" sz="2400" dirty="0" err="1"/>
              <a:t>gaan</a:t>
            </a:r>
            <a:r>
              <a:rPr lang="en-US" sz="2400" dirty="0"/>
              <a:t> </a:t>
            </a:r>
            <a:r>
              <a:rPr lang="en-US" sz="2400" dirty="0" err="1"/>
              <a:t>leven</a:t>
            </a:r>
            <a:r>
              <a:rPr lang="en-US" sz="2400" dirty="0"/>
              <a:t>)</a:t>
            </a:r>
          </a:p>
          <a:p>
            <a:pPr>
              <a:lnSpc>
                <a:spcPct val="90000"/>
              </a:lnSpc>
            </a:pPr>
            <a:r>
              <a:rPr lang="en-US" sz="2400" dirty="0" err="1"/>
              <a:t>Voorbeelden</a:t>
            </a:r>
            <a:r>
              <a:rPr lang="en-US" sz="2400" dirty="0"/>
              <a:t>: </a:t>
            </a:r>
          </a:p>
          <a:p>
            <a:pPr>
              <a:lnSpc>
                <a:spcPct val="90000"/>
              </a:lnSpc>
            </a:pPr>
            <a:r>
              <a:rPr lang="en-US" sz="2400" dirty="0"/>
              <a:t>1. </a:t>
            </a:r>
            <a:r>
              <a:rPr lang="en-US" sz="2400" dirty="0" err="1"/>
              <a:t>Uit</a:t>
            </a:r>
            <a:r>
              <a:rPr lang="en-US" sz="2400" dirty="0"/>
              <a:t> </a:t>
            </a:r>
            <a:r>
              <a:rPr lang="en-US" sz="2400" dirty="0" err="1"/>
              <a:t>cyanobacterien</a:t>
            </a:r>
            <a:r>
              <a:rPr lang="en-US" sz="2400" dirty="0"/>
              <a:t> </a:t>
            </a:r>
            <a:r>
              <a:rPr lang="en-US" sz="2400" dirty="0" err="1"/>
              <a:t>zouden</a:t>
            </a:r>
            <a:r>
              <a:rPr lang="en-US" sz="2400" dirty="0"/>
              <a:t> </a:t>
            </a:r>
            <a:r>
              <a:rPr lang="en-US" sz="2400" dirty="0" err="1"/>
              <a:t>chloroplasten</a:t>
            </a:r>
            <a:r>
              <a:rPr lang="en-US" sz="2400" dirty="0"/>
              <a:t> </a:t>
            </a:r>
            <a:r>
              <a:rPr lang="en-US" sz="2400" dirty="0" err="1"/>
              <a:t>zijn</a:t>
            </a:r>
            <a:r>
              <a:rPr lang="en-US" sz="2400" dirty="0"/>
              <a:t> </a:t>
            </a:r>
            <a:r>
              <a:rPr lang="en-US" sz="2400" dirty="0" err="1"/>
              <a:t>ontstaan</a:t>
            </a:r>
            <a:endParaRPr lang="en-US" sz="2400" dirty="0"/>
          </a:p>
          <a:p>
            <a:pPr>
              <a:lnSpc>
                <a:spcPct val="90000"/>
              </a:lnSpc>
            </a:pPr>
            <a:r>
              <a:rPr lang="en-US" sz="2400" dirty="0"/>
              <a:t>2. </a:t>
            </a:r>
            <a:r>
              <a:rPr lang="en-US" sz="2400" dirty="0" err="1"/>
              <a:t>Mitochondrien</a:t>
            </a:r>
            <a:r>
              <a:rPr lang="en-US" sz="2400" dirty="0"/>
              <a:t> </a:t>
            </a:r>
            <a:r>
              <a:rPr lang="en-US" sz="2400" dirty="0" err="1"/>
              <a:t>zouden</a:t>
            </a:r>
            <a:r>
              <a:rPr lang="en-US" sz="2400" dirty="0"/>
              <a:t> </a:t>
            </a:r>
            <a:r>
              <a:rPr lang="en-US" sz="2400" dirty="0" err="1"/>
              <a:t>zijn</a:t>
            </a:r>
            <a:r>
              <a:rPr lang="en-US" sz="2400" dirty="0"/>
              <a:t> </a:t>
            </a:r>
            <a:r>
              <a:rPr lang="en-US" sz="2400" dirty="0" err="1"/>
              <a:t>ontstaan</a:t>
            </a:r>
            <a:r>
              <a:rPr lang="en-US" sz="2400" dirty="0"/>
              <a:t> </a:t>
            </a:r>
            <a:r>
              <a:rPr lang="en-US" sz="2400" dirty="0" err="1"/>
              <a:t>uit</a:t>
            </a:r>
            <a:r>
              <a:rPr lang="en-US" sz="2400" dirty="0"/>
              <a:t> </a:t>
            </a:r>
          </a:p>
          <a:p>
            <a:pPr>
              <a:lnSpc>
                <a:spcPct val="90000"/>
              </a:lnSpc>
              <a:buFontTx/>
              <a:buNone/>
            </a:pPr>
            <a:r>
              <a:rPr lang="en-US" sz="2400" dirty="0"/>
              <a:t>        </a:t>
            </a:r>
            <a:r>
              <a:rPr lang="en-US" sz="2400" dirty="0" err="1"/>
              <a:t>zuurstofverbruikende</a:t>
            </a:r>
            <a:r>
              <a:rPr lang="en-US" sz="2400" dirty="0"/>
              <a:t> </a:t>
            </a:r>
            <a:r>
              <a:rPr lang="en-US" sz="2400" dirty="0" err="1"/>
              <a:t>bacterien</a:t>
            </a:r>
            <a:r>
              <a:rPr lang="en-US" sz="2400" dirty="0"/>
              <a:t> (</a:t>
            </a:r>
            <a:r>
              <a:rPr lang="en-US" sz="2400" dirty="0" err="1"/>
              <a:t>mito’s</a:t>
            </a:r>
            <a:r>
              <a:rPr lang="en-US" sz="2400" dirty="0"/>
              <a:t> </a:t>
            </a:r>
            <a:r>
              <a:rPr lang="en-US" sz="2400" dirty="0" err="1"/>
              <a:t>kunnen</a:t>
            </a:r>
            <a:r>
              <a:rPr lang="en-US" sz="2400" dirty="0"/>
              <a:t> </a:t>
            </a:r>
            <a:r>
              <a:rPr lang="en-US" sz="2400" dirty="0" err="1"/>
              <a:t>zich</a:t>
            </a:r>
            <a:r>
              <a:rPr lang="en-US" sz="2400" dirty="0"/>
              <a:t> </a:t>
            </a:r>
          </a:p>
          <a:p>
            <a:pPr>
              <a:lnSpc>
                <a:spcPct val="90000"/>
              </a:lnSpc>
              <a:buFontTx/>
              <a:buNone/>
            </a:pPr>
            <a:r>
              <a:rPr lang="en-US" sz="2400" dirty="0"/>
              <a:t>        </a:t>
            </a:r>
            <a:r>
              <a:rPr lang="en-US" sz="2400" dirty="0" err="1"/>
              <a:t>zelfstandig</a:t>
            </a:r>
            <a:r>
              <a:rPr lang="en-US" sz="2400" dirty="0"/>
              <a:t> </a:t>
            </a:r>
            <a:r>
              <a:rPr lang="en-US" sz="2400" dirty="0" err="1"/>
              <a:t>delen</a:t>
            </a:r>
            <a:r>
              <a:rPr lang="en-US" sz="2400" dirty="0" smtClean="0"/>
              <a:t>)</a:t>
            </a:r>
          </a:p>
          <a:p>
            <a:pPr>
              <a:lnSpc>
                <a:spcPct val="90000"/>
              </a:lnSpc>
              <a:buFontTx/>
              <a:buNone/>
            </a:pPr>
            <a:endParaRPr lang="en-US" sz="2400" dirty="0" smtClean="0"/>
          </a:p>
          <a:p>
            <a:pPr>
              <a:lnSpc>
                <a:spcPct val="90000"/>
              </a:lnSpc>
              <a:buFontTx/>
              <a:buNone/>
            </a:pPr>
            <a:r>
              <a:rPr lang="en-US" sz="2400" b="1" dirty="0" smtClean="0"/>
              <a:t>Let op: </a:t>
            </a:r>
            <a:r>
              <a:rPr lang="en-US" sz="2400" b="1" dirty="0" err="1" smtClean="0"/>
              <a:t>prokaryoten</a:t>
            </a:r>
            <a:r>
              <a:rPr lang="en-US" sz="2400" b="1" dirty="0" smtClean="0"/>
              <a:t>: </a:t>
            </a:r>
            <a:r>
              <a:rPr lang="en-US" sz="2400" b="1" dirty="0" err="1" smtClean="0"/>
              <a:t>cellen</a:t>
            </a:r>
            <a:r>
              <a:rPr lang="en-US" sz="2400" b="1" dirty="0" smtClean="0"/>
              <a:t> </a:t>
            </a:r>
            <a:r>
              <a:rPr lang="en-US" sz="2400" b="1" dirty="0" err="1" smtClean="0"/>
              <a:t>zónder</a:t>
            </a:r>
            <a:r>
              <a:rPr lang="en-US" sz="2400" b="1" dirty="0" smtClean="0"/>
              <a:t> </a:t>
            </a:r>
            <a:r>
              <a:rPr lang="en-US" sz="2400" b="1" dirty="0" err="1" smtClean="0"/>
              <a:t>celkern</a:t>
            </a:r>
            <a:r>
              <a:rPr lang="en-US" sz="2400" b="1" dirty="0" smtClean="0"/>
              <a:t> (</a:t>
            </a:r>
            <a:r>
              <a:rPr lang="en-US" sz="2400" b="1" dirty="0" err="1" smtClean="0"/>
              <a:t>bacteriën</a:t>
            </a:r>
            <a:r>
              <a:rPr lang="en-US" sz="2400" b="1" dirty="0" smtClean="0"/>
              <a:t>)</a:t>
            </a:r>
          </a:p>
          <a:p>
            <a:pPr>
              <a:lnSpc>
                <a:spcPct val="90000"/>
              </a:lnSpc>
              <a:buFontTx/>
              <a:buNone/>
            </a:pPr>
            <a:r>
              <a:rPr lang="en-US" sz="2400" b="1" dirty="0" smtClean="0"/>
              <a:t>		</a:t>
            </a:r>
            <a:r>
              <a:rPr lang="en-US" sz="2400" b="1" dirty="0" err="1" smtClean="0"/>
              <a:t>eukaryoten</a:t>
            </a:r>
            <a:r>
              <a:rPr lang="en-US" sz="2400" b="1" dirty="0" smtClean="0"/>
              <a:t>: </a:t>
            </a:r>
            <a:r>
              <a:rPr lang="en-US" sz="2400" b="1" dirty="0" err="1" smtClean="0"/>
              <a:t>cellen</a:t>
            </a:r>
            <a:r>
              <a:rPr lang="en-US" sz="2400" b="1" dirty="0" smtClean="0"/>
              <a:t> </a:t>
            </a:r>
            <a:r>
              <a:rPr lang="en-US" sz="2400" b="1" dirty="0" err="1" smtClean="0"/>
              <a:t>mét</a:t>
            </a:r>
            <a:r>
              <a:rPr lang="en-US" sz="2400" b="1" dirty="0" smtClean="0"/>
              <a:t> </a:t>
            </a:r>
            <a:r>
              <a:rPr lang="en-US" sz="2400" b="1" dirty="0" err="1" smtClean="0"/>
              <a:t>celkern</a:t>
            </a:r>
            <a:endParaRPr lang="nl-NL" sz="24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200" dirty="0" err="1" smtClean="0"/>
              <a:t>Ontstaan</a:t>
            </a:r>
            <a:r>
              <a:rPr lang="en-US" sz="3200" dirty="0" smtClean="0"/>
              <a:t> </a:t>
            </a:r>
            <a:r>
              <a:rPr lang="en-US" sz="3200" dirty="0" err="1" smtClean="0"/>
              <a:t>heterotrofe</a:t>
            </a:r>
            <a:r>
              <a:rPr lang="en-US" sz="3200" dirty="0" smtClean="0"/>
              <a:t> </a:t>
            </a:r>
            <a:r>
              <a:rPr lang="en-US" sz="3200" dirty="0" err="1" smtClean="0"/>
              <a:t>eukaryoot</a:t>
            </a:r>
            <a:r>
              <a:rPr lang="en-US" sz="3200" dirty="0" smtClean="0"/>
              <a:t>: </a:t>
            </a:r>
            <a:r>
              <a:rPr lang="en-US" sz="3200" dirty="0" err="1" smtClean="0"/>
              <a:t>mitochondrium</a:t>
            </a:r>
            <a:endParaRPr lang="nl-NL" sz="3200"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2627784" y="1196752"/>
            <a:ext cx="3960440" cy="5544616"/>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2362274"/>
          </a:xfrm>
        </p:spPr>
        <p:txBody>
          <a:bodyPr>
            <a:normAutofit fontScale="90000"/>
          </a:bodyPr>
          <a:lstStyle/>
          <a:p>
            <a:r>
              <a:rPr lang="en-US" sz="3200" dirty="0" err="1" smtClean="0"/>
              <a:t>Ontstaan</a:t>
            </a:r>
            <a:r>
              <a:rPr lang="en-US" sz="3200" dirty="0" smtClean="0"/>
              <a:t> </a:t>
            </a:r>
            <a:r>
              <a:rPr lang="en-US" sz="3200" dirty="0" err="1" smtClean="0"/>
              <a:t>heterotrofe</a:t>
            </a:r>
            <a:r>
              <a:rPr lang="en-US" sz="3200" dirty="0" smtClean="0"/>
              <a:t> </a:t>
            </a:r>
            <a:r>
              <a:rPr lang="en-US" sz="3200" dirty="0" err="1" smtClean="0"/>
              <a:t>eukaryoot</a:t>
            </a:r>
            <a:r>
              <a:rPr lang="en-US" sz="3200" dirty="0" smtClean="0"/>
              <a:t>: </a:t>
            </a:r>
            <a:r>
              <a:rPr lang="en-US" sz="3200" dirty="0" err="1" smtClean="0"/>
              <a:t>bladgroenkorrel</a:t>
            </a:r>
            <a:r>
              <a:rPr lang="en-US" sz="3200" dirty="0" smtClean="0"/>
              <a:t> </a:t>
            </a:r>
            <a:r>
              <a:rPr lang="en-US" sz="3200" dirty="0" err="1" smtClean="0"/>
              <a:t>én</a:t>
            </a:r>
            <a:r>
              <a:rPr lang="en-US" sz="3200" dirty="0" smtClean="0"/>
              <a:t> </a:t>
            </a:r>
            <a:r>
              <a:rPr lang="en-US" sz="3200" dirty="0" err="1" smtClean="0"/>
              <a:t>mitochondrium</a:t>
            </a:r>
            <a:r>
              <a:rPr lang="en-US" sz="3200" dirty="0" smtClean="0"/>
              <a:t/>
            </a:r>
            <a:br>
              <a:rPr lang="en-US" sz="3200" dirty="0" smtClean="0"/>
            </a:br>
            <a:r>
              <a:rPr lang="nl-NL" sz="3200" dirty="0" smtClean="0"/>
              <a:t> Bekijk de </a:t>
            </a:r>
            <a:r>
              <a:rPr lang="nl-NL" sz="3200" dirty="0" smtClean="0">
                <a:hlinkClick r:id="rId2"/>
              </a:rPr>
              <a:t>animatie</a:t>
            </a:r>
            <a:r>
              <a:rPr lang="nl-NL" sz="3200" dirty="0" smtClean="0"/>
              <a:t> op </a:t>
            </a:r>
            <a:r>
              <a:rPr lang="nl-NL" sz="3200" dirty="0" err="1" smtClean="0"/>
              <a:t>Bioplek</a:t>
            </a:r>
            <a:r>
              <a:rPr lang="nl-NL" sz="3200" dirty="0" smtClean="0"/>
              <a:t> (klik </a:t>
            </a:r>
            <a:r>
              <a:rPr lang="nl-NL" sz="3200" dirty="0" smtClean="0">
                <a:hlinkClick r:id="rId3"/>
              </a:rPr>
              <a:t>hier</a:t>
            </a:r>
            <a:r>
              <a:rPr lang="nl-NL" sz="3200" dirty="0" smtClean="0"/>
              <a:t> voor de tablet of </a:t>
            </a:r>
            <a:r>
              <a:rPr lang="nl-NL" sz="3200" dirty="0" err="1" smtClean="0"/>
              <a:t>iPad</a:t>
            </a:r>
            <a:r>
              <a:rPr lang="nl-NL" sz="3200" dirty="0" smtClean="0"/>
              <a:t>). </a:t>
            </a:r>
            <a:r>
              <a:rPr lang="en-US" sz="3200" dirty="0" smtClean="0"/>
              <a:t/>
            </a:r>
            <a:br>
              <a:rPr lang="en-US" sz="3200" dirty="0" smtClean="0"/>
            </a:br>
            <a:endParaRPr lang="nl-NL" sz="3200" dirty="0"/>
          </a:p>
        </p:txBody>
      </p:sp>
      <p:pic>
        <p:nvPicPr>
          <p:cNvPr id="5122" name="Picture 2"/>
          <p:cNvPicPr>
            <a:picLocks noGrp="1" noChangeAspect="1" noChangeArrowheads="1"/>
          </p:cNvPicPr>
          <p:nvPr>
            <p:ph idx="1"/>
          </p:nvPr>
        </p:nvPicPr>
        <p:blipFill>
          <a:blip r:embed="rId4" cstate="print"/>
          <a:srcRect/>
          <a:stretch>
            <a:fillRect/>
          </a:stretch>
        </p:blipFill>
        <p:spPr bwMode="auto">
          <a:xfrm>
            <a:off x="467544" y="2636912"/>
            <a:ext cx="8250341" cy="3456384"/>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43.7.1. Fossielen 1</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lnSpcReduction="10000"/>
          </a:bodyPr>
          <a:lstStyle/>
          <a:p>
            <a:r>
              <a:rPr lang="nl-NL" sz="2400" b="1" dirty="0" smtClean="0"/>
              <a:t>Fossielen</a:t>
            </a:r>
            <a:r>
              <a:rPr lang="nl-NL" sz="2400" dirty="0" smtClean="0"/>
              <a:t> zijn vaak de versteende skeletten van dieren (beenderen, schelpen), maar soms ook afdrukken van dieren of planten. Zo kunnen ook van zachte organismen of delen daarvan, zoals kwallen of bloemen of zelfs van voetsporen fossielen ontstaan. Ook ontstaan fossielen doordat ze ingesloten werden, bijvoorbeeld door dennenhars. De dennenhars wordt hard en we vinden het als barnsteen terug</a:t>
            </a:r>
          </a:p>
          <a:p>
            <a:endParaRPr lang="en-US" sz="2400" dirty="0" smtClean="0"/>
          </a:p>
          <a:p>
            <a:endParaRPr lang="en-US" sz="2400" dirty="0" smtClean="0"/>
          </a:p>
          <a:p>
            <a:endParaRPr lang="en-US" sz="2400" dirty="0" smtClean="0"/>
          </a:p>
          <a:p>
            <a:endParaRPr lang="en-US" sz="2400" dirty="0" smtClean="0"/>
          </a:p>
          <a:p>
            <a:r>
              <a:rPr lang="nl-NL" sz="2400" i="1" dirty="0" smtClean="0"/>
              <a:t>In barnsteen ingesloten insect</a:t>
            </a:r>
            <a:br>
              <a:rPr lang="nl-NL" sz="2400" i="1" dirty="0" smtClean="0"/>
            </a:br>
            <a:r>
              <a:rPr lang="nl-NL" sz="2400" i="1" dirty="0" smtClean="0"/>
              <a:t>(bron: </a:t>
            </a:r>
            <a:br>
              <a:rPr lang="nl-NL" sz="2400" i="1" dirty="0" smtClean="0"/>
            </a:br>
            <a:r>
              <a:rPr lang="nl-NL" sz="2400" i="1" dirty="0" err="1" smtClean="0">
                <a:hlinkClick r:id="rId2"/>
              </a:rPr>
              <a:t>www.fossiel.net</a:t>
            </a:r>
            <a:r>
              <a:rPr lang="nl-NL" sz="2400" i="1" dirty="0" smtClean="0">
                <a:hlinkClick r:id="rId2"/>
              </a:rPr>
              <a:t>/system/vindplaatsen/</a:t>
            </a:r>
            <a:r>
              <a:rPr lang="nl-NL" sz="2400" i="1" dirty="0" err="1" smtClean="0">
                <a:hlinkClick r:id="rId2"/>
              </a:rPr>
              <a:t>barnst.jpg</a:t>
            </a:r>
            <a:r>
              <a:rPr lang="nl-NL" sz="2400" i="1" dirty="0" smtClean="0"/>
              <a:t>)</a:t>
            </a:r>
            <a:endParaRPr lang="nl-NL" sz="2400" dirty="0"/>
          </a:p>
        </p:txBody>
      </p:sp>
      <p:pic>
        <p:nvPicPr>
          <p:cNvPr id="4" name="Afbeelding 3" descr="barnsteen en insect.jpg"/>
          <p:cNvPicPr>
            <a:picLocks noChangeAspect="1"/>
          </p:cNvPicPr>
          <p:nvPr/>
        </p:nvPicPr>
        <p:blipFill>
          <a:blip r:embed="rId3" cstate="print"/>
          <a:stretch>
            <a:fillRect/>
          </a:stretch>
        </p:blipFill>
        <p:spPr>
          <a:xfrm>
            <a:off x="1907704" y="1442546"/>
            <a:ext cx="4752528" cy="3543404"/>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43.7.1. Fossielen 2</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fontScale="92500" lnSpcReduction="10000"/>
          </a:bodyPr>
          <a:lstStyle/>
          <a:p>
            <a:r>
              <a:rPr lang="nl-NL" sz="2400" dirty="0" smtClean="0"/>
              <a:t>Belangrijk daarbij zijn de </a:t>
            </a:r>
            <a:r>
              <a:rPr lang="nl-NL" sz="2400" b="1" dirty="0" smtClean="0"/>
              <a:t>gidsfossielen</a:t>
            </a:r>
            <a:r>
              <a:rPr lang="nl-NL" sz="2400" dirty="0" smtClean="0"/>
              <a:t>: soorten die op veel plaatsen te vinden zijn, maar die slechts kort bestaan hebben. Kom je een gidsfossiel in een onbekende laag tegen, dan vertelt dit fossiel je hoe oud de geologische laag - met de andere daarin voorkomende fossielen - is. </a:t>
            </a:r>
          </a:p>
          <a:p>
            <a:r>
              <a:rPr lang="nl-NL" sz="2400" dirty="0" smtClean="0"/>
              <a:t>De </a:t>
            </a:r>
            <a:r>
              <a:rPr lang="nl-NL" sz="2400" b="1" dirty="0" smtClean="0"/>
              <a:t>absolute ouderdom </a:t>
            </a:r>
            <a:r>
              <a:rPr lang="nl-NL" sz="2400" dirty="0" smtClean="0"/>
              <a:t>wordt vastgesteld met behulp van radiometrische technieken</a:t>
            </a:r>
          </a:p>
          <a:p>
            <a:r>
              <a:rPr lang="nl-NL" sz="2400" dirty="0" smtClean="0"/>
              <a:t>Het bekendst is de </a:t>
            </a:r>
            <a:r>
              <a:rPr lang="nl-NL" sz="2400" b="1" dirty="0" smtClean="0"/>
              <a:t>koolstofmethode</a:t>
            </a:r>
            <a:r>
              <a:rPr lang="nl-NL" sz="2400" dirty="0" smtClean="0"/>
              <a:t>. Van het element C komt de isotoop </a:t>
            </a:r>
            <a:r>
              <a:rPr lang="nl-NL" sz="2400" baseline="30000" dirty="0" smtClean="0"/>
              <a:t>14</a:t>
            </a:r>
            <a:r>
              <a:rPr lang="nl-NL" sz="2400" dirty="0" smtClean="0"/>
              <a:t>C voor die spontaan in </a:t>
            </a:r>
            <a:r>
              <a:rPr lang="nl-NL" sz="2400" baseline="30000" dirty="0" smtClean="0"/>
              <a:t>12</a:t>
            </a:r>
            <a:r>
              <a:rPr lang="nl-NL" sz="2400" dirty="0" smtClean="0"/>
              <a:t>C wordt omgezet met een halfwaardetijd van 5600 jaar (5730 wordt vermeld in andere bronnen !!)</a:t>
            </a:r>
          </a:p>
          <a:p>
            <a:r>
              <a:rPr lang="nl-NL" sz="2400" dirty="0" smtClean="0"/>
              <a:t>De </a:t>
            </a:r>
            <a:r>
              <a:rPr lang="nl-NL" sz="2400" b="1" dirty="0" smtClean="0"/>
              <a:t>halfwaardetijd </a:t>
            </a:r>
            <a:r>
              <a:rPr lang="nl-NL" sz="2400" dirty="0" smtClean="0"/>
              <a:t>is de tijd die nodig is om de helft van de atomen om te zetten; factoren als temperatuur en druk hebben hierop geen invloed. De verhouding </a:t>
            </a:r>
            <a:r>
              <a:rPr lang="nl-NL" sz="2400" baseline="30000" dirty="0" smtClean="0"/>
              <a:t>14</a:t>
            </a:r>
            <a:r>
              <a:rPr lang="nl-NL" sz="2400" dirty="0" smtClean="0"/>
              <a:t>C/</a:t>
            </a:r>
            <a:r>
              <a:rPr lang="nl-NL" sz="2400" baseline="30000" dirty="0" smtClean="0"/>
              <a:t>12</a:t>
            </a:r>
            <a:r>
              <a:rPr lang="nl-NL" sz="2400" dirty="0" smtClean="0"/>
              <a:t>C in de atmosfeer is constant. Wanneer men de verhouding vaststelt in een fossiel, kan de echte leeftijd vastgesteld worden</a:t>
            </a:r>
            <a:br>
              <a:rPr lang="nl-NL" sz="2400" dirty="0" smtClean="0"/>
            </a:br>
            <a:endParaRPr lang="nl-NL"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200" dirty="0" smtClean="0"/>
              <a:t>C14 </a:t>
            </a:r>
            <a:r>
              <a:rPr lang="en-US" sz="3200" dirty="0" err="1" smtClean="0"/>
              <a:t>vorming</a:t>
            </a:r>
            <a:r>
              <a:rPr lang="en-US" sz="3200" dirty="0" smtClean="0"/>
              <a:t> en </a:t>
            </a:r>
            <a:r>
              <a:rPr lang="en-US" sz="3200" dirty="0" err="1" smtClean="0"/>
              <a:t>afbraak</a:t>
            </a:r>
            <a:r>
              <a:rPr lang="en-US" sz="3200" dirty="0" smtClean="0"/>
              <a:t>  </a:t>
            </a:r>
            <a:endParaRPr lang="nl-NL" sz="3200"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878898" y="1340768"/>
            <a:ext cx="7437518" cy="5079874"/>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en-US" sz="3200" dirty="0" smtClean="0"/>
              <a:t>C14 </a:t>
            </a:r>
            <a:r>
              <a:rPr lang="en-US" sz="3200" dirty="0" err="1" smtClean="0"/>
              <a:t>methode</a:t>
            </a:r>
            <a:r>
              <a:rPr lang="en-US" sz="3200" dirty="0" smtClean="0"/>
              <a:t>   </a:t>
            </a:r>
            <a:r>
              <a:rPr lang="en-US" sz="3200" dirty="0" err="1" smtClean="0"/>
              <a:t>halfwaardetijd</a:t>
            </a:r>
            <a:endParaRPr lang="nl-NL" sz="3200" dirty="0"/>
          </a:p>
        </p:txBody>
      </p:sp>
      <p:sp>
        <p:nvSpPr>
          <p:cNvPr id="3" name="Tijdelijke aanduiding voor inhoud 2"/>
          <p:cNvSpPr>
            <a:spLocks noGrp="1"/>
          </p:cNvSpPr>
          <p:nvPr>
            <p:ph idx="1"/>
          </p:nvPr>
        </p:nvSpPr>
        <p:spPr>
          <a:xfrm>
            <a:off x="457200" y="980728"/>
            <a:ext cx="8229600" cy="5145435"/>
          </a:xfrm>
        </p:spPr>
        <p:txBody>
          <a:bodyPr>
            <a:normAutofit lnSpcReduction="10000"/>
          </a:bodyPr>
          <a:lstStyle/>
          <a:p>
            <a:r>
              <a:rPr lang="nl-NL" sz="2400" b="1" dirty="0" smtClean="0"/>
              <a:t>Verval</a:t>
            </a:r>
          </a:p>
          <a:p>
            <a:r>
              <a:rPr lang="nl-NL" sz="2400" dirty="0" smtClean="0"/>
              <a:t>C14 is anders dan gewone koolstof. Het wordt gemaakt wanneer straling de atmosfeer raakt. Zonlicht raakt de atmosfeer en raakt daarmee ook stikstof. In het </a:t>
            </a:r>
            <a:r>
              <a:rPr lang="nl-NL" sz="2400" i="1" dirty="0" smtClean="0"/>
              <a:t>periodiek systeem</a:t>
            </a:r>
            <a:r>
              <a:rPr lang="nl-NL" sz="2400" dirty="0" smtClean="0"/>
              <a:t> liggen stikstof en koolstof naast elkaar. Zodra zonlicht tegen stikstof aan knalt, slaat het wat dingen er af en wordt het C14</a:t>
            </a:r>
          </a:p>
          <a:p>
            <a:r>
              <a:rPr lang="nl-NL" sz="2400" dirty="0" smtClean="0"/>
              <a:t>Het C14 is onstabiel. Het wil uit deze vorm en valt daardoor na verloop van tijd uit elkaar terug tot stikstof (N14). Het duurt ongeveer 5730 jaar voordat de helft van C14 terug is vervallen tot stikstof. Vervolgens duurt het weer 5730 tot weer de helft van het restant is vervallen, dan weer 5730 jaar voor daar weer de helft van vervalt enzovoorts. De tijdsduur om de helft van de hoeveelheid te laten vervallen heet de halfwaardetijd.</a:t>
            </a:r>
            <a:endParaRPr lang="nl-NL"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562074"/>
          </a:xfrm>
        </p:spPr>
        <p:txBody>
          <a:bodyPr>
            <a:normAutofit fontScale="90000"/>
          </a:bodyPr>
          <a:lstStyle/>
          <a:p>
            <a:r>
              <a:rPr lang="nl-NL" sz="3200" b="1" dirty="0" smtClean="0"/>
              <a:t>43.7.3. Wat vertellen fossielen?</a:t>
            </a:r>
            <a:endParaRPr lang="nl-NL" sz="3200" dirty="0"/>
          </a:p>
        </p:txBody>
      </p:sp>
      <p:pic>
        <p:nvPicPr>
          <p:cNvPr id="4" name="Tijdelijke aanduiding voor inhoud 3" descr="ONTWIKKELING LEVEN OP AARDE.jpg"/>
          <p:cNvPicPr>
            <a:picLocks noGrp="1" noChangeAspect="1"/>
          </p:cNvPicPr>
          <p:nvPr>
            <p:ph idx="1"/>
          </p:nvPr>
        </p:nvPicPr>
        <p:blipFill>
          <a:blip r:embed="rId2" cstate="print"/>
          <a:stretch>
            <a:fillRect/>
          </a:stretch>
        </p:blipFill>
        <p:spPr>
          <a:xfrm>
            <a:off x="1763688" y="836712"/>
            <a:ext cx="5472608" cy="6021288"/>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43.7.4. DNA-onderzoek</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lnSpcReduction="10000"/>
          </a:bodyPr>
          <a:lstStyle/>
          <a:p>
            <a:r>
              <a:rPr lang="nl-NL" sz="2400" dirty="0" smtClean="0"/>
              <a:t>Omdat DNA altijd bloot staat aan kleine veranderingen, mutaties, die met een zekere regelmaat plaatsvinden, kan de mate van verwantschap afgeleid worden uit de verschillen en overeenkomsten van het DNA van soorten. Hoe langer geleden de laatste gezamenlijke voorouder leefde, hoe meer verschillen. Zo is het DNA van mensen voor 98,6% gelijk aan dat van de chimpansees, en nog altijd voor 96% aan dat van muizen. Op deze manier kan een stamboom worden afgeleid, die in gevallen, waar wel voldoende fossielen van gevonden zijn, wonderwel overeenkomt met de fossiele stamboom. Dit maakt deze methode erg betrouwbaar.</a:t>
            </a:r>
          </a:p>
          <a:p>
            <a:endParaRPr lang="en-US" sz="2400" dirty="0" smtClean="0"/>
          </a:p>
          <a:p>
            <a:r>
              <a:rPr lang="en-US" sz="2400" dirty="0" smtClean="0"/>
              <a:t>2 min 32  GENEN BIJ DE FRUITVLIEG</a:t>
            </a:r>
          </a:p>
          <a:p>
            <a:r>
              <a:rPr lang="nl-NL" sz="2400" dirty="0" smtClean="0">
                <a:hlinkClick r:id="rId2"/>
              </a:rPr>
              <a:t>http://www.schooltv.nl/video/genetica-genen-bij-de-fruitvlieg/</a:t>
            </a:r>
            <a:endParaRPr lang="nl-NL" sz="2400" dirty="0" smtClean="0"/>
          </a:p>
          <a:p>
            <a:endParaRPr lang="nl-NL"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a:bodyPr>
          <a:lstStyle/>
          <a:p>
            <a:r>
              <a:rPr lang="nl-NL" sz="3200" b="1" dirty="0" smtClean="0"/>
              <a:t>43.7.5. Bouwplannen vergelijken</a:t>
            </a:r>
            <a:endParaRPr lang="nl-NL" sz="3200" dirty="0"/>
          </a:p>
        </p:txBody>
      </p:sp>
      <p:sp>
        <p:nvSpPr>
          <p:cNvPr id="3" name="Tijdelijke aanduiding voor inhoud 2"/>
          <p:cNvSpPr>
            <a:spLocks noGrp="1"/>
          </p:cNvSpPr>
          <p:nvPr>
            <p:ph idx="1"/>
          </p:nvPr>
        </p:nvSpPr>
        <p:spPr>
          <a:xfrm>
            <a:off x="457200" y="980728"/>
            <a:ext cx="8229600" cy="5544616"/>
          </a:xfrm>
        </p:spPr>
        <p:txBody>
          <a:bodyPr>
            <a:normAutofit fontScale="92500"/>
          </a:bodyPr>
          <a:lstStyle/>
          <a:p>
            <a:r>
              <a:rPr lang="nl-NL" sz="2800" dirty="0" smtClean="0"/>
              <a:t>Dat soorten zich in de loop van de tijd uit een gemeenschappelijke voorouder hebben gevormd, is aan te tonen door de overeenkomsten (en verschillen) in bouwplannen. Zo hebben alle gewervelde dieren een zelfde bouwplan met wervelkolom, ribben, schedel en vier ledematen.  </a:t>
            </a:r>
            <a:br>
              <a:rPr lang="nl-NL" sz="2800" dirty="0" smtClean="0"/>
            </a:br>
            <a:r>
              <a:rPr lang="nl-NL" sz="2800" dirty="0" smtClean="0"/>
              <a:t>Hier komt het onderzoek naar </a:t>
            </a:r>
            <a:r>
              <a:rPr lang="nl-NL" sz="2800" dirty="0" smtClean="0">
                <a:hlinkClick r:id="rId2"/>
              </a:rPr>
              <a:t>homologe organen</a:t>
            </a:r>
            <a:r>
              <a:rPr lang="nl-NL" sz="2800" dirty="0" smtClean="0"/>
              <a:t> weer om de hoek kijken. De bouw van homologe organen, zoals voorpoten, vleugels en vinnen van walvissen, is dezelfde, doordat al deze dieren afstammen van dezelfde </a:t>
            </a:r>
            <a:r>
              <a:rPr lang="nl-NL" sz="2800" dirty="0" err="1" smtClean="0"/>
              <a:t>oer-gewervelden</a:t>
            </a:r>
            <a:endParaRPr lang="nl-NL" sz="2800" dirty="0" smtClean="0"/>
          </a:p>
          <a:p>
            <a:endParaRPr lang="nl-NL" sz="2800" i="1" dirty="0" smtClean="0"/>
          </a:p>
          <a:p>
            <a:r>
              <a:rPr lang="nl-NL" sz="2800" i="1" dirty="0" smtClean="0"/>
              <a:t>Evolutie van het paard (bron: kennislink)</a:t>
            </a:r>
            <a:endParaRPr lang="nl-NL" sz="2800" dirty="0"/>
          </a:p>
        </p:txBody>
      </p:sp>
      <p:pic>
        <p:nvPicPr>
          <p:cNvPr id="4" name="Afbeelding 3" descr="evolutie van het paard.jpg"/>
          <p:cNvPicPr>
            <a:picLocks noChangeAspect="1"/>
          </p:cNvPicPr>
          <p:nvPr/>
        </p:nvPicPr>
        <p:blipFill>
          <a:blip r:embed="rId3" cstate="print"/>
          <a:stretch>
            <a:fillRect/>
          </a:stretch>
        </p:blipFill>
        <p:spPr>
          <a:xfrm>
            <a:off x="1835696" y="116632"/>
            <a:ext cx="5544615" cy="6480720"/>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fontScale="90000"/>
          </a:bodyPr>
          <a:lstStyle/>
          <a:p>
            <a:r>
              <a:rPr lang="nl-NL" sz="3200" b="1" dirty="0" smtClean="0"/>
              <a:t>43.7.6. Andere opvattingen</a:t>
            </a:r>
            <a:br>
              <a:rPr lang="nl-NL" sz="3200" b="1" dirty="0" smtClean="0"/>
            </a:br>
            <a:r>
              <a:rPr lang="nl-NL" sz="3200" b="1" dirty="0" smtClean="0"/>
              <a:t>“</a:t>
            </a:r>
            <a:r>
              <a:rPr lang="nl-NL" sz="3200" b="1" dirty="0" err="1" smtClean="0"/>
              <a:t>Generatio</a:t>
            </a:r>
            <a:r>
              <a:rPr lang="nl-NL" sz="3200" b="1" dirty="0" smtClean="0"/>
              <a:t> </a:t>
            </a:r>
            <a:r>
              <a:rPr lang="nl-NL" sz="3200" b="1" dirty="0" err="1" smtClean="0"/>
              <a:t>spontanae</a:t>
            </a:r>
            <a:r>
              <a:rPr lang="nl-NL" sz="3200" b="1" dirty="0" smtClean="0"/>
              <a:t>”</a:t>
            </a:r>
            <a:endParaRPr lang="nl-NL" sz="3200" dirty="0"/>
          </a:p>
        </p:txBody>
      </p:sp>
      <p:sp>
        <p:nvSpPr>
          <p:cNvPr id="3" name="Tijdelijke aanduiding voor inhoud 2"/>
          <p:cNvSpPr>
            <a:spLocks noGrp="1"/>
          </p:cNvSpPr>
          <p:nvPr>
            <p:ph idx="1"/>
          </p:nvPr>
        </p:nvSpPr>
        <p:spPr>
          <a:xfrm>
            <a:off x="457200" y="908720"/>
            <a:ext cx="8229600" cy="5688632"/>
          </a:xfrm>
        </p:spPr>
        <p:txBody>
          <a:bodyPr>
            <a:normAutofit/>
          </a:bodyPr>
          <a:lstStyle/>
          <a:p>
            <a:pPr fontAlgn="t"/>
            <a:r>
              <a:rPr lang="nl-NL" sz="2400" dirty="0" smtClean="0"/>
              <a:t>Meer dan tweeduizend jaar geleden waren er in Griekenland al mensen die uit de overeenkomsten van dieren begrepen dat er afstamming van en verwantschap tussen soorten moesten zijn. Maar tot in de negentiende eeuw heerste de algemene opvatting dat de aarde met alle levende wezens geschapen was, zoals in het eerste </a:t>
            </a:r>
            <a:r>
              <a:rPr lang="nl-NL" sz="2400" dirty="0" err="1" smtClean="0"/>
              <a:t>bijbelboek</a:t>
            </a:r>
            <a:r>
              <a:rPr lang="nl-NL" sz="2400" dirty="0" smtClean="0"/>
              <a:t> wordt beschreven.</a:t>
            </a:r>
          </a:p>
          <a:p>
            <a:pPr fontAlgn="t"/>
            <a:r>
              <a:rPr lang="nl-NL" sz="2400" dirty="0" smtClean="0"/>
              <a:t>Ook dacht men dat kleine organismen, zoals wormen en muizen, vanzelf konden ontstaan uit niet-levend materiaal. Op dode dieren verschijnen immers ’vanzelf’ vliegenmaden, op oude lappen in een rommelhoek zitten plotseling muizen. Dit noemde men </a:t>
            </a:r>
            <a:r>
              <a:rPr lang="nl-NL" sz="2400" b="1" dirty="0" smtClean="0"/>
              <a:t>’spontane generatie</a:t>
            </a:r>
            <a:r>
              <a:rPr lang="nl-NL" sz="2400" dirty="0" smtClean="0"/>
              <a:t>’. Pasteur (1822-1895) bewees in de negentiende eeuw dat dit nooit gebeurde als er geen vliegen of muizen bij konden komen. Zelfs </a:t>
            </a:r>
            <a:r>
              <a:rPr lang="nl-NL" sz="2400" dirty="0" err="1" smtClean="0"/>
              <a:t>eencelligen</a:t>
            </a:r>
            <a:r>
              <a:rPr lang="nl-NL" sz="2400" dirty="0" smtClean="0"/>
              <a:t> verschijnen niet uit het niets.</a:t>
            </a:r>
          </a:p>
          <a:p>
            <a:endParaRPr lang="nl-NL" sz="2400" dirty="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742</Words>
  <Application>Microsoft Office PowerPoint</Application>
  <PresentationFormat>Diavoorstelling (4:3)</PresentationFormat>
  <Paragraphs>61</Paragraphs>
  <Slides>13</Slides>
  <Notes>2</Notes>
  <HiddenSlides>0</HiddenSlides>
  <MMClips>0</MMClips>
  <ScaleCrop>false</ScaleCrop>
  <HeadingPairs>
    <vt:vector size="4" baseType="variant">
      <vt:variant>
        <vt:lpstr>Thema</vt:lpstr>
      </vt:variant>
      <vt:variant>
        <vt:i4>1</vt:i4>
      </vt:variant>
      <vt:variant>
        <vt:lpstr>Diatitels</vt:lpstr>
      </vt:variant>
      <vt:variant>
        <vt:i4>13</vt:i4>
      </vt:variant>
    </vt:vector>
  </HeadingPairs>
  <TitlesOfParts>
    <vt:vector size="14" baseType="lpstr">
      <vt:lpstr>Office-thema</vt:lpstr>
      <vt:lpstr>Argumenten voor evolutie</vt:lpstr>
      <vt:lpstr>43.7.1. Fossielen 1</vt:lpstr>
      <vt:lpstr>43.7.1. Fossielen 2</vt:lpstr>
      <vt:lpstr>C14 vorming en afbraak  </vt:lpstr>
      <vt:lpstr>C14 methode   halfwaardetijd</vt:lpstr>
      <vt:lpstr>43.7.3. Wat vertellen fossielen?</vt:lpstr>
      <vt:lpstr>43.7.4. DNA-onderzoek</vt:lpstr>
      <vt:lpstr>43.7.5. Bouwplannen vergelijken</vt:lpstr>
      <vt:lpstr>43.7.6. Andere opvattingen “Generatio spontanae”</vt:lpstr>
      <vt:lpstr>43.8. Evolutie van de mens</vt:lpstr>
      <vt:lpstr>Geschiedenis van ontstaan van het leven op aarde</vt:lpstr>
      <vt:lpstr>Ontstaan heterotrofe eukaryoot: mitochondrium</vt:lpstr>
      <vt:lpstr>Ontstaan heterotrofe eukaryoot: bladgroenkorrel én mitochondrium  Bekijk de animatie op Bioplek (klik hier voor de tablet of iPad).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Argumenten voor evolutie</dc:title>
  <dc:creator>biobertus</dc:creator>
  <cp:lastModifiedBy>biobertus</cp:lastModifiedBy>
  <cp:revision>1</cp:revision>
  <dcterms:created xsi:type="dcterms:W3CDTF">2014-12-13T13:44:43Z</dcterms:created>
  <dcterms:modified xsi:type="dcterms:W3CDTF">2014-12-13T13:45:28Z</dcterms:modified>
</cp:coreProperties>
</file>